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2E858-C764-429C-820F-3D78CB993169}"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2341784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2E858-C764-429C-820F-3D78CB993169}"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262510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2E858-C764-429C-820F-3D78CB993169}"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272558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2E858-C764-429C-820F-3D78CB993169}"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2503157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2E858-C764-429C-820F-3D78CB993169}"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1284750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2E858-C764-429C-820F-3D78CB993169}"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325356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2E858-C764-429C-820F-3D78CB993169}" type="datetimeFigureOut">
              <a:rPr lang="en-US" smtClean="0"/>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8304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2E858-C764-429C-820F-3D78CB993169}" type="datetimeFigureOut">
              <a:rPr lang="en-US" smtClean="0"/>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112282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2E858-C764-429C-820F-3D78CB993169}" type="datetimeFigureOut">
              <a:rPr lang="en-US" smtClean="0"/>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1016095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2E858-C764-429C-820F-3D78CB993169}"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1788709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2E858-C764-429C-820F-3D78CB993169}"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0C40-2794-4276-9D8C-22B9869B3CDF}" type="slidenum">
              <a:rPr lang="en-US" smtClean="0"/>
              <a:t>‹#›</a:t>
            </a:fld>
            <a:endParaRPr lang="en-US"/>
          </a:p>
        </p:txBody>
      </p:sp>
    </p:spTree>
    <p:extLst>
      <p:ext uri="{BB962C8B-B14F-4D97-AF65-F5344CB8AC3E}">
        <p14:creationId xmlns:p14="http://schemas.microsoft.com/office/powerpoint/2010/main" val="283631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3000"/>
            <a:lum/>
          </a:blip>
          <a:srcRect/>
          <a:stretch>
            <a:fillRect l="-23000" r="-2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2E858-C764-429C-820F-3D78CB993169}" type="datetimeFigureOut">
              <a:rPr lang="en-US" smtClean="0"/>
              <a:t>2/27/2012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60C40-2794-4276-9D8C-22B9869B3CDF}" type="slidenum">
              <a:rPr lang="en-US" smtClean="0"/>
              <a:t>‹#›</a:t>
            </a:fld>
            <a:endParaRPr lang="en-US"/>
          </a:p>
        </p:txBody>
      </p:sp>
    </p:spTree>
    <p:extLst>
      <p:ext uri="{BB962C8B-B14F-4D97-AF65-F5344CB8AC3E}">
        <p14:creationId xmlns:p14="http://schemas.microsoft.com/office/powerpoint/2010/main" val="13832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solidFill>
                  <a:srgbClr val="C00000"/>
                </a:solidFill>
                <a:latin typeface="Copperplate Gothic Light" pitchFamily="34" charset="0"/>
              </a:rPr>
              <a:t>Messin</a:t>
            </a:r>
            <a:r>
              <a:rPr lang="en-US" dirty="0" smtClean="0">
                <a:solidFill>
                  <a:srgbClr val="C00000"/>
                </a:solidFill>
                <a:latin typeface="Copperplate Gothic Light" pitchFamily="34" charset="0"/>
              </a:rPr>
              <a:t>’ With Sasquatch</a:t>
            </a:r>
            <a:r>
              <a:rPr lang="en-US" dirty="0" smtClean="0">
                <a:solidFill>
                  <a:srgbClr val="C00000"/>
                </a:solidFill>
              </a:rPr>
              <a:t/>
            </a:r>
            <a:br>
              <a:rPr lang="en-US" dirty="0" smtClean="0">
                <a:solidFill>
                  <a:srgbClr val="C00000"/>
                </a:solidFill>
              </a:rPr>
            </a:br>
            <a:r>
              <a:rPr lang="en-US" sz="4000" dirty="0" smtClean="0">
                <a:solidFill>
                  <a:srgbClr val="C00000"/>
                </a:solidFill>
                <a:latin typeface="Copperplate Gothic Bold" pitchFamily="34" charset="0"/>
              </a:rPr>
              <a:t>Jack Links Jerky Campaign</a:t>
            </a:r>
            <a:endParaRPr lang="en-US" sz="4000" dirty="0">
              <a:solidFill>
                <a:srgbClr val="C00000"/>
              </a:solidFill>
              <a:latin typeface="Copperplate Gothic Bold" pitchFamily="34" charset="0"/>
            </a:endParaRPr>
          </a:p>
        </p:txBody>
      </p:sp>
      <p:sp>
        <p:nvSpPr>
          <p:cNvPr id="3" name="Subtitle 2"/>
          <p:cNvSpPr>
            <a:spLocks noGrp="1"/>
          </p:cNvSpPr>
          <p:nvPr>
            <p:ph type="subTitle" idx="1"/>
          </p:nvPr>
        </p:nvSpPr>
        <p:spPr>
          <a:ln>
            <a:solidFill>
              <a:schemeClr val="tx1"/>
            </a:solidFill>
          </a:ln>
        </p:spPr>
        <p:txBody>
          <a:bodyPr/>
          <a:lstStyle/>
          <a:p>
            <a:r>
              <a:rPr lang="en-US" dirty="0" smtClean="0">
                <a:solidFill>
                  <a:srgbClr val="C00000"/>
                </a:solidFill>
                <a:latin typeface="Copperplate Gothic Light" pitchFamily="34" charset="0"/>
              </a:rPr>
              <a:t>Hayley </a:t>
            </a:r>
            <a:r>
              <a:rPr lang="en-US" dirty="0" err="1" smtClean="0">
                <a:solidFill>
                  <a:srgbClr val="C00000"/>
                </a:solidFill>
                <a:latin typeface="Copperplate Gothic Light" pitchFamily="34" charset="0"/>
              </a:rPr>
              <a:t>Keon</a:t>
            </a:r>
            <a:endParaRPr lang="en-US" dirty="0" smtClean="0">
              <a:solidFill>
                <a:srgbClr val="C00000"/>
              </a:solidFill>
              <a:latin typeface="Copperplate Gothic Light" pitchFamily="34" charset="0"/>
            </a:endParaRPr>
          </a:p>
          <a:p>
            <a:r>
              <a:rPr lang="en-US" dirty="0" smtClean="0">
                <a:solidFill>
                  <a:srgbClr val="C00000"/>
                </a:solidFill>
                <a:latin typeface="Copperplate Gothic Light" pitchFamily="34" charset="0"/>
              </a:rPr>
              <a:t>Sam Gest</a:t>
            </a:r>
          </a:p>
          <a:p>
            <a:r>
              <a:rPr lang="en-US" dirty="0" smtClean="0">
                <a:solidFill>
                  <a:srgbClr val="C00000"/>
                </a:solidFill>
                <a:latin typeface="Copperplate Gothic Light" pitchFamily="34" charset="0"/>
              </a:rPr>
              <a:t>Frances Paxton</a:t>
            </a:r>
            <a:endParaRPr lang="en-US" dirty="0">
              <a:solidFill>
                <a:srgbClr val="C00000"/>
              </a:solidFill>
              <a:latin typeface="Copperplate Gothic Light" pitchFamily="34" charset="0"/>
            </a:endParaRPr>
          </a:p>
        </p:txBody>
      </p:sp>
    </p:spTree>
    <p:extLst>
      <p:ext uri="{BB962C8B-B14F-4D97-AF65-F5344CB8AC3E}">
        <p14:creationId xmlns:p14="http://schemas.microsoft.com/office/powerpoint/2010/main" val="945730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467600" cy="1162050"/>
          </a:xfrm>
        </p:spPr>
        <p:txBody>
          <a:bodyPr>
            <a:noAutofit/>
          </a:bodyPr>
          <a:lstStyle/>
          <a:p>
            <a:pPr algn="ctr"/>
            <a:r>
              <a:rPr lang="en-US" sz="4400" dirty="0" smtClean="0">
                <a:solidFill>
                  <a:srgbClr val="C00000"/>
                </a:solidFill>
                <a:latin typeface="Copperplate Gothic Light" pitchFamily="34" charset="0"/>
              </a:rPr>
              <a:t>Jack Links- an American Classic</a:t>
            </a:r>
            <a:endParaRPr lang="en-US" sz="4400" dirty="0">
              <a:solidFill>
                <a:srgbClr val="C00000"/>
              </a:solidFill>
              <a:latin typeface="Copperplate Gothic Light" pitchFamily="34" charset="0"/>
            </a:endParaRPr>
          </a:p>
        </p:txBody>
      </p:sp>
      <p:sp>
        <p:nvSpPr>
          <p:cNvPr id="8" name="Text Placeholder 7"/>
          <p:cNvSpPr>
            <a:spLocks noGrp="1"/>
          </p:cNvSpPr>
          <p:nvPr>
            <p:ph type="body" sz="half" idx="2"/>
          </p:nvPr>
        </p:nvSpPr>
        <p:spPr>
          <a:xfrm>
            <a:off x="228600" y="762000"/>
            <a:ext cx="3008313" cy="5715000"/>
          </a:xfrm>
        </p:spPr>
        <p:txBody>
          <a:bodyPr>
            <a:normAutofit/>
          </a:bodyPr>
          <a:lstStyle/>
          <a:p>
            <a:r>
              <a:rPr lang="en-US" sz="1600" dirty="0" smtClean="0">
                <a:latin typeface="Times New Roman" pitchFamily="18" charset="0"/>
                <a:cs typeface="Times New Roman" pitchFamily="18" charset="0"/>
              </a:rPr>
              <a:t>The history of Jack Links Beef Jerky goes back nearly a century, to an entrepreneur staking his claim on land in western Wisconsin. Christopher Links was a knowledgeable jerky producer- and, as the story goes, it was his son Jack that followed in his footsteps and began the Jack Links jerky company out of the back of his truck. </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As for competitive advantage, Jack Links holds it own among other producers such as Slim Jim, </a:t>
            </a:r>
            <a:r>
              <a:rPr lang="en-US" sz="1600" dirty="0" err="1" smtClean="0">
                <a:latin typeface="Times New Roman" pitchFamily="18" charset="0"/>
                <a:cs typeface="Times New Roman" pitchFamily="18" charset="0"/>
              </a:rPr>
              <a:t>Oberto</a:t>
            </a:r>
            <a:r>
              <a:rPr lang="en-US" sz="1600" dirty="0" smtClean="0">
                <a:latin typeface="Times New Roman" pitchFamily="18" charset="0"/>
                <a:cs typeface="Times New Roman" pitchFamily="18" charset="0"/>
              </a:rPr>
              <a:t>, and Pemmican- mainly through its use of popular advertisements, and lays claim to a majority of the 41 million teens that spend upwards of 300 million dollars on meat snacks each year. </a:t>
            </a:r>
          </a:p>
          <a:p>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1676400"/>
            <a:ext cx="3733800" cy="3733800"/>
          </a:xfrm>
        </p:spPr>
      </p:pic>
      <p:sp>
        <p:nvSpPr>
          <p:cNvPr id="13" name="TextBox 12"/>
          <p:cNvSpPr txBox="1"/>
          <p:nvPr/>
        </p:nvSpPr>
        <p:spPr>
          <a:xfrm>
            <a:off x="152400" y="6019800"/>
            <a:ext cx="8839200" cy="584775"/>
          </a:xfrm>
          <a:prstGeom prst="rect">
            <a:avLst/>
          </a:prstGeom>
          <a:noFill/>
        </p:spPr>
        <p:txBody>
          <a:bodyPr wrap="square" rtlCol="0">
            <a:spAutoFit/>
          </a:bodyPr>
          <a:lstStyle/>
          <a:p>
            <a:r>
              <a:rPr lang="en-US" sz="1600" dirty="0" smtClean="0">
                <a:latin typeface="Times New Roman" pitchFamily="18" charset="0"/>
                <a:cs typeface="Times New Roman" pitchFamily="18" charset="0"/>
              </a:rPr>
              <a:t>Today, the corporation is multinational, with headquarters in Berlin, Germany, </a:t>
            </a:r>
            <a:r>
              <a:rPr lang="en-US" sz="1600" dirty="0" err="1" smtClean="0">
                <a:latin typeface="Times New Roman" pitchFamily="18" charset="0"/>
                <a:cs typeface="Times New Roman" pitchFamily="18" charset="0"/>
              </a:rPr>
              <a:t>Tres</a:t>
            </a:r>
            <a:r>
              <a:rPr lang="en-US" sz="1600" dirty="0" smtClean="0">
                <a:latin typeface="Times New Roman" pitchFamily="18" charset="0"/>
                <a:cs typeface="Times New Roman" pitchFamily="18" charset="0"/>
              </a:rPr>
              <a:t> Rios, Brazil, Ontario, Canada and Auckland,  New Zealand; though production of the jerky still occurs here in the US.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747277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C00000"/>
                </a:solidFill>
                <a:latin typeface="Copperplate Gothic Light" pitchFamily="34" charset="0"/>
              </a:rPr>
              <a:t>Messin</a:t>
            </a:r>
            <a:r>
              <a:rPr lang="en-US" dirty="0" smtClean="0">
                <a:solidFill>
                  <a:srgbClr val="C00000"/>
                </a:solidFill>
                <a:latin typeface="Copperplate Gothic Light" pitchFamily="34" charset="0"/>
              </a:rPr>
              <a:t>’ </a:t>
            </a:r>
            <a:r>
              <a:rPr lang="en-US" dirty="0">
                <a:solidFill>
                  <a:srgbClr val="C00000"/>
                </a:solidFill>
                <a:latin typeface="Copperplate Gothic Light" pitchFamily="34" charset="0"/>
              </a:rPr>
              <a:t>w</a:t>
            </a:r>
            <a:r>
              <a:rPr lang="en-US" dirty="0" smtClean="0">
                <a:solidFill>
                  <a:srgbClr val="C00000"/>
                </a:solidFill>
                <a:latin typeface="Copperplate Gothic Light" pitchFamily="34" charset="0"/>
              </a:rPr>
              <a:t>ith Sasquatch-</a:t>
            </a:r>
            <a:br>
              <a:rPr lang="en-US" dirty="0" smtClean="0">
                <a:solidFill>
                  <a:srgbClr val="C00000"/>
                </a:solidFill>
                <a:latin typeface="Copperplate Gothic Light" pitchFamily="34" charset="0"/>
              </a:rPr>
            </a:br>
            <a:r>
              <a:rPr lang="en-US" dirty="0" smtClean="0">
                <a:solidFill>
                  <a:srgbClr val="C00000"/>
                </a:solidFill>
                <a:latin typeface="Copperplate Gothic Bold" pitchFamily="34" charset="0"/>
              </a:rPr>
              <a:t>Bringing Humor to Jerky </a:t>
            </a:r>
            <a:endParaRPr lang="en-US" dirty="0">
              <a:solidFill>
                <a:srgbClr val="C00000"/>
              </a:solidFill>
              <a:latin typeface="Copperplate Gothic Bold" pitchFamily="34" charset="0"/>
            </a:endParaRPr>
          </a:p>
        </p:txBody>
      </p:sp>
      <p:sp>
        <p:nvSpPr>
          <p:cNvPr id="3" name="Text Placeholder 2"/>
          <p:cNvSpPr>
            <a:spLocks noGrp="1"/>
          </p:cNvSpPr>
          <p:nvPr>
            <p:ph type="body" idx="1"/>
          </p:nvPr>
        </p:nvSpPr>
        <p:spPr>
          <a:xfrm flipV="1">
            <a:off x="1371600" y="2133600"/>
            <a:ext cx="2439988" cy="415925"/>
          </a:xfrm>
        </p:spPr>
        <p:txBody>
          <a:bodyPr>
            <a:normAutofit fontScale="92500" lnSpcReduction="10000"/>
          </a:bodyPr>
          <a:lstStyle/>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14400" y="1676400"/>
            <a:ext cx="2970759" cy="4678363"/>
          </a:xfrm>
        </p:spPr>
      </p:pic>
      <p:sp>
        <p:nvSpPr>
          <p:cNvPr id="5" name="Text Placeholder 4"/>
          <p:cNvSpPr>
            <a:spLocks noGrp="1"/>
          </p:cNvSpPr>
          <p:nvPr>
            <p:ph type="body" sz="quarter" idx="3"/>
          </p:nvPr>
        </p:nvSpPr>
        <p:spPr>
          <a:xfrm>
            <a:off x="4038600" y="5486400"/>
            <a:ext cx="4803775" cy="838200"/>
          </a:xfrm>
        </p:spPr>
        <p:txBody>
          <a:bodyPr>
            <a:normAutofit/>
          </a:bodyPr>
          <a:lstStyle/>
          <a:p>
            <a:endParaRPr lang="en-US" b="0"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4267200" y="1600200"/>
            <a:ext cx="4041775" cy="3951288"/>
          </a:xfrm>
        </p:spPr>
        <p:txBody>
          <a:bodyPr>
            <a:normAutofit lnSpcReduction="10000"/>
          </a:bodyPr>
          <a:lstStyle/>
          <a:p>
            <a:pPr marL="0" indent="0">
              <a:buNone/>
            </a:pPr>
            <a:r>
              <a:rPr lang="en-US" sz="1800" dirty="0" smtClean="0">
                <a:latin typeface="Times New Roman" pitchFamily="18" charset="0"/>
                <a:cs typeface="Times New Roman" pitchFamily="18" charset="0"/>
              </a:rPr>
              <a:t>Jack Links- and the snack food it produces- already appeals to a specific type of consumer. Continuing along the demographic lines, the Sasquatch ad campaign appeals to young (through middle aged) outdoors enthusiasts, clearly men. </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The ads focus on three men who, upon a camping-type experience, happen upon the elusive sasquatch. After each taking a bite of jerky, they feel brave enough to pull some prank on the creature.</a:t>
            </a: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Their mischief always ends badly for them.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56016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solidFill>
                  <a:srgbClr val="C00000"/>
                </a:solidFill>
                <a:latin typeface="Copperplate Gothic Light" pitchFamily="34" charset="0"/>
              </a:rPr>
              <a:t>Messin</a:t>
            </a:r>
            <a:r>
              <a:rPr lang="en-US" dirty="0" smtClean="0">
                <a:solidFill>
                  <a:srgbClr val="C00000"/>
                </a:solidFill>
                <a:latin typeface="Copperplate Gothic Light" pitchFamily="34" charset="0"/>
              </a:rPr>
              <a:t>’ with Sasquatch</a:t>
            </a:r>
            <a:endParaRPr lang="en-US" dirty="0">
              <a:solidFill>
                <a:srgbClr val="C00000"/>
              </a:solidFill>
              <a:latin typeface="Copperplate Gothic Light" pitchFamily="34" charset="0"/>
            </a:endParaRPr>
          </a:p>
        </p:txBody>
      </p:sp>
      <p:sp>
        <p:nvSpPr>
          <p:cNvPr id="4" name="Content Placeholder 3"/>
          <p:cNvSpPr>
            <a:spLocks noGrp="1"/>
          </p:cNvSpPr>
          <p:nvPr>
            <p:ph idx="1"/>
          </p:nvPr>
        </p:nvSpPr>
        <p:spPr/>
        <p:txBody>
          <a:bodyPr>
            <a:normAutofit/>
          </a:bodyPr>
          <a:lstStyle/>
          <a:p>
            <a:pPr marL="0" indent="0">
              <a:buNone/>
            </a:pPr>
            <a:r>
              <a:rPr lang="en-US" sz="1900" dirty="0">
                <a:latin typeface="Times New Roman" pitchFamily="18" charset="0"/>
                <a:cs typeface="Times New Roman" pitchFamily="18" charset="0"/>
              </a:rPr>
              <a:t> </a:t>
            </a:r>
            <a:r>
              <a:rPr lang="en-US" sz="1900" dirty="0" smtClean="0">
                <a:latin typeface="Times New Roman" pitchFamily="18" charset="0"/>
                <a:cs typeface="Times New Roman" pitchFamily="18" charset="0"/>
              </a:rPr>
              <a:t> Introduced in 2006, the ad campaign has won multiple awards and continues through the present. Sponsoring events such as a student film contest, the ad remains popular and current through constant renovation. Additionally, the company remains in the public eye through sponsoring events like the World Series of Poker Tournament each year. </a:t>
            </a:r>
          </a:p>
          <a:p>
            <a:pPr marL="0" indent="0">
              <a:buNone/>
            </a:pPr>
            <a:r>
              <a:rPr lang="en-US" sz="1900" dirty="0">
                <a:latin typeface="Times New Roman" pitchFamily="18" charset="0"/>
                <a:cs typeface="Times New Roman" pitchFamily="18" charset="0"/>
              </a:rPr>
              <a:t> </a:t>
            </a:r>
            <a:r>
              <a:rPr lang="en-US" sz="1900" dirty="0" smtClean="0">
                <a:latin typeface="Times New Roman" pitchFamily="18" charset="0"/>
                <a:cs typeface="Times New Roman" pitchFamily="18" charset="0"/>
              </a:rPr>
              <a:t> Through the television and internet ad campaign, Jack Links has reached millions of viewers, though the most accessible are still their tried and true fans. </a:t>
            </a:r>
          </a:p>
          <a:p>
            <a:pPr marL="0" indent="0">
              <a:buNone/>
            </a:pPr>
            <a:r>
              <a:rPr lang="en-US" dirty="0" smtClean="0"/>
              <a:t>  </a:t>
            </a:r>
            <a:endParaRPr lang="en-US" dirty="0"/>
          </a:p>
        </p:txBody>
      </p:sp>
    </p:spTree>
    <p:extLst>
      <p:ext uri="{BB962C8B-B14F-4D97-AF65-F5344CB8AC3E}">
        <p14:creationId xmlns:p14="http://schemas.microsoft.com/office/powerpoint/2010/main" val="3509573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latin typeface="Copperplate Gothic Light" pitchFamily="34" charset="0"/>
              </a:rPr>
              <a:t>The Men Behind the ad</a:t>
            </a:r>
            <a:endParaRPr lang="en-US" dirty="0">
              <a:solidFill>
                <a:srgbClr val="C00000"/>
              </a:solidFill>
              <a:latin typeface="Copperplate Gothic Light" pitchFamily="34" charset="0"/>
            </a:endParaRPr>
          </a:p>
        </p:txBody>
      </p:sp>
      <p:sp>
        <p:nvSpPr>
          <p:cNvPr id="3" name="Content Placeholder 2"/>
          <p:cNvSpPr>
            <a:spLocks noGrp="1"/>
          </p:cNvSpPr>
          <p:nvPr>
            <p:ph idx="1"/>
          </p:nvPr>
        </p:nvSpPr>
        <p:spPr/>
        <p:txBody>
          <a:bodyPr>
            <a:normAutofit/>
          </a:bodyPr>
          <a:lstStyle/>
          <a:p>
            <a:pPr marL="0" indent="0" algn="ctr">
              <a:buNone/>
            </a:pPr>
            <a:r>
              <a:rPr lang="en-US" sz="2000" dirty="0" smtClean="0">
                <a:latin typeface="Times New Roman" pitchFamily="18" charset="0"/>
                <a:cs typeface="Times New Roman" pitchFamily="18" charset="0"/>
              </a:rPr>
              <a:t>Carmichael Lynch </a:t>
            </a:r>
            <a:r>
              <a:rPr lang="en-US" sz="2000" dirty="0" err="1" smtClean="0">
                <a:latin typeface="Times New Roman" pitchFamily="18" charset="0"/>
                <a:cs typeface="Times New Roman" pitchFamily="18" charset="0"/>
              </a:rPr>
              <a:t>Spong</a:t>
            </a:r>
            <a:r>
              <a:rPr lang="en-US" sz="2000" dirty="0" smtClean="0">
                <a:latin typeface="Times New Roman" pitchFamily="18" charset="0"/>
                <a:cs typeface="Times New Roman" pitchFamily="18" charset="0"/>
              </a:rPr>
              <a:t>, a PR firm, is the silent creator of this ad. They state that the ad is meant to appeal to “action driven men”. They are also the creators of Harley Davidson, Trane Air, Rubbermaid, and Scrabble games.</a:t>
            </a: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398" y="3191163"/>
            <a:ext cx="2831397" cy="2819400"/>
          </a:xfrm>
          <a:prstGeom prst="rect">
            <a:avLst/>
          </a:prstGeom>
        </p:spPr>
      </p:pic>
    </p:spTree>
    <p:extLst>
      <p:ext uri="{BB962C8B-B14F-4D97-AF65-F5344CB8AC3E}">
        <p14:creationId xmlns:p14="http://schemas.microsoft.com/office/powerpoint/2010/main" val="2511559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C00000"/>
                </a:solidFill>
                <a:latin typeface="Copperplate Gothic Light" pitchFamily="34" charset="0"/>
              </a:rPr>
              <a:t>Strengths and Weaknesses</a:t>
            </a:r>
            <a:endParaRPr lang="en-US" dirty="0">
              <a:solidFill>
                <a:srgbClr val="C00000"/>
              </a:solidFill>
              <a:latin typeface="Copperplate Gothic Light" pitchFamily="34" charset="0"/>
            </a:endParaRPr>
          </a:p>
        </p:txBody>
      </p:sp>
      <p:sp>
        <p:nvSpPr>
          <p:cNvPr id="5" name="Text Placeholder 4"/>
          <p:cNvSpPr>
            <a:spLocks noGrp="1"/>
          </p:cNvSpPr>
          <p:nvPr>
            <p:ph type="body" idx="1"/>
          </p:nvPr>
        </p:nvSpPr>
        <p:spPr>
          <a:xfrm>
            <a:off x="457200" y="1143000"/>
            <a:ext cx="4040188" cy="639762"/>
          </a:xfrm>
        </p:spPr>
        <p:txBody>
          <a:bodyPr/>
          <a:lstStyle/>
          <a:p>
            <a:r>
              <a:rPr lang="en-US" dirty="0" smtClean="0">
                <a:solidFill>
                  <a:srgbClr val="C00000"/>
                </a:solidFill>
                <a:latin typeface="Copperplate Gothic Light" pitchFamily="34" charset="0"/>
              </a:rPr>
              <a:t>Strengths</a:t>
            </a:r>
            <a:endParaRPr lang="en-US" dirty="0">
              <a:solidFill>
                <a:srgbClr val="C00000"/>
              </a:solidFill>
              <a:latin typeface="Copperplate Gothic Light" pitchFamily="34" charset="0"/>
            </a:endParaRPr>
          </a:p>
        </p:txBody>
      </p:sp>
      <p:sp>
        <p:nvSpPr>
          <p:cNvPr id="6" name="Content Placeholder 5"/>
          <p:cNvSpPr>
            <a:spLocks noGrp="1"/>
          </p:cNvSpPr>
          <p:nvPr>
            <p:ph sz="half" idx="2"/>
          </p:nvPr>
        </p:nvSpPr>
        <p:spPr>
          <a:xfrm>
            <a:off x="533400" y="1752600"/>
            <a:ext cx="4040188" cy="3951288"/>
          </a:xfrm>
        </p:spPr>
        <p:txBody>
          <a:bodyPr>
            <a:normAutofit fontScale="85000" lnSpcReduction="10000"/>
          </a:bodyPr>
          <a:lstStyle/>
          <a:p>
            <a:pPr marL="0" indent="0">
              <a:buNone/>
            </a:pPr>
            <a:r>
              <a:rPr lang="en-US" sz="1800" dirty="0" smtClean="0">
                <a:latin typeface="Times New Roman" pitchFamily="18" charset="0"/>
                <a:cs typeface="Times New Roman" pitchFamily="18" charset="0"/>
              </a:rPr>
              <a:t>As an ad campaign that has won 66 awards, the strengths are numerous. The ads are not “wordy” or thought-inducing. The idea of the ad- messing with Sasquatch- is simple to understand; clear through images alone and still able to market both slapstick “boy” humor and appealing to the underdog complex in the end, as we all laugh when Sasquatch gets revenge. </a:t>
            </a: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Its colors are bright and appealing, and in using a similar plotline every time, each ad is quickly recognized as a Jack Links trademark.  </a:t>
            </a: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It is an ad that you remember- catchy, funny- and accurately appeals to the target audience. </a:t>
            </a: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Finally, it reaped wanted results. The sale of Jack Links jerky has jumped 47% (according to </a:t>
            </a:r>
            <a:r>
              <a:rPr lang="en-US" sz="1800" dirty="0" err="1" smtClean="0">
                <a:latin typeface="Times New Roman" pitchFamily="18" charset="0"/>
                <a:cs typeface="Times New Roman" pitchFamily="18" charset="0"/>
              </a:rPr>
              <a:t>ACNielson</a:t>
            </a:r>
            <a:r>
              <a:rPr lang="en-US" sz="1800" dirty="0" smtClean="0">
                <a:latin typeface="Times New Roman" pitchFamily="18" charset="0"/>
                <a:cs typeface="Times New Roman" pitchFamily="18" charset="0"/>
              </a:rPr>
              <a:t>) since the run of the ad. </a:t>
            </a:r>
            <a:endParaRPr lang="en-US" sz="1800" dirty="0">
              <a:latin typeface="Times New Roman" pitchFamily="18" charset="0"/>
              <a:cs typeface="Times New Roman" pitchFamily="18" charset="0"/>
            </a:endParaRPr>
          </a:p>
        </p:txBody>
      </p:sp>
      <p:sp>
        <p:nvSpPr>
          <p:cNvPr id="7" name="Text Placeholder 6"/>
          <p:cNvSpPr>
            <a:spLocks noGrp="1"/>
          </p:cNvSpPr>
          <p:nvPr>
            <p:ph type="body" sz="quarter" idx="3"/>
          </p:nvPr>
        </p:nvSpPr>
        <p:spPr>
          <a:xfrm>
            <a:off x="4648200" y="1219200"/>
            <a:ext cx="4041775" cy="639762"/>
          </a:xfrm>
        </p:spPr>
        <p:txBody>
          <a:bodyPr/>
          <a:lstStyle/>
          <a:p>
            <a:r>
              <a:rPr lang="en-US" dirty="0" smtClean="0">
                <a:solidFill>
                  <a:srgbClr val="C00000"/>
                </a:solidFill>
                <a:latin typeface="Copperplate Gothic Light" pitchFamily="34" charset="0"/>
              </a:rPr>
              <a:t>Weaknesses</a:t>
            </a:r>
            <a:endParaRPr lang="en-US" dirty="0">
              <a:solidFill>
                <a:srgbClr val="C00000"/>
              </a:solidFill>
              <a:latin typeface="Copperplate Gothic Light" pitchFamily="34" charset="0"/>
            </a:endParaRPr>
          </a:p>
        </p:txBody>
      </p:sp>
      <p:sp>
        <p:nvSpPr>
          <p:cNvPr id="8" name="Content Placeholder 7"/>
          <p:cNvSpPr>
            <a:spLocks noGrp="1"/>
          </p:cNvSpPr>
          <p:nvPr>
            <p:ph sz="quarter" idx="4"/>
          </p:nvPr>
        </p:nvSpPr>
        <p:spPr>
          <a:xfrm>
            <a:off x="4648200" y="1905000"/>
            <a:ext cx="4041775" cy="3951288"/>
          </a:xfrm>
        </p:spPr>
        <p:txBody>
          <a:bodyPr>
            <a:noAutofit/>
          </a:bodyPr>
          <a:lstStyle/>
          <a:p>
            <a:pPr marL="0" indent="0">
              <a:buNone/>
            </a:pPr>
            <a:r>
              <a:rPr lang="en-US" sz="1600" dirty="0" smtClean="0">
                <a:latin typeface="Times New Roman" pitchFamily="18" charset="0"/>
                <a:cs typeface="Times New Roman" pitchFamily="18" charset="0"/>
              </a:rPr>
              <a:t>The most notable weakness is the ad’s inability to expand to a greater audience. It catches its target audience and sticks with it- but, in doing so, it excludes viewers interested in a more serious ad.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50480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609</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Messin’ With Sasquatch Jack Links Jerky Campaign</vt:lpstr>
      <vt:lpstr>Jack Links- an American Classic</vt:lpstr>
      <vt:lpstr>Messin’ with Sasquatch- Bringing Humor to Jerky </vt:lpstr>
      <vt:lpstr>Messin’ with Sasquatch</vt:lpstr>
      <vt:lpstr>The Men Behind the ad</vt:lpstr>
      <vt:lpstr>Strengths and Weaknesses</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Messin’ With Sasquatch Jack Links Jerky Campaign</dc:title>
  <dc:creator>HAYLEY R KEON (904)</dc:creator>
  <cp:lastModifiedBy>HAYLEY R KEON (904)</cp:lastModifiedBy>
  <cp:revision>7</cp:revision>
  <dcterms:created xsi:type="dcterms:W3CDTF">2012-02-27T17:48:19Z</dcterms:created>
  <dcterms:modified xsi:type="dcterms:W3CDTF">2012-02-27T18:53:54Z</dcterms:modified>
</cp:coreProperties>
</file>